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63" r:id="rId4"/>
    <p:sldId id="258" r:id="rId5"/>
    <p:sldId id="259" r:id="rId6"/>
    <p:sldId id="260" r:id="rId7"/>
    <p:sldId id="261" r:id="rId8"/>
    <p:sldId id="264" r:id="rId9"/>
    <p:sldId id="265" r:id="rId10"/>
    <p:sldId id="266" r:id="rId11"/>
    <p:sldId id="262"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2E08E97-8A08-4588-B007-38FABA86E640}" type="datetimeFigureOut">
              <a:rPr lang="en-US" smtClean="0"/>
              <a:t>06-Jun-20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2891175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2E08E97-8A08-4588-B007-38FABA86E640}" type="datetimeFigureOut">
              <a:rPr lang="en-US" smtClean="0"/>
              <a:t>06-Jun-20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1924097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D2E08E97-8A08-4588-B007-38FABA86E640}" type="datetimeFigureOut">
              <a:rPr lang="en-US" smtClean="0"/>
              <a:t>06-Jun-20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24413469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D2E08E97-8A08-4588-B007-38FABA86E640}" type="datetimeFigureOut">
              <a:rPr lang="en-US" smtClean="0"/>
              <a:t>06-Jun-20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B1AB59-3913-4750-B92F-487F96EB7F9D}" type="slidenum">
              <a:rPr lang="en-US" smtClean="0"/>
              <a:t>‹#›</a:t>
            </a:fld>
            <a:endParaRPr lang="en-US"/>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7015488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2E08E97-8A08-4588-B007-38FABA86E640}" type="datetimeFigureOut">
              <a:rPr lang="en-US" smtClean="0"/>
              <a:t>06-Jun-20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1060514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2E08E97-8A08-4588-B007-38FABA86E640}" type="datetimeFigureOut">
              <a:rPr lang="en-US" smtClean="0"/>
              <a:t>06-Jun-20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25642752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2E08E97-8A08-4588-B007-38FABA86E640}" type="datetimeFigureOut">
              <a:rPr lang="en-US" smtClean="0"/>
              <a:t>06-Jun-20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35457890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2E08E97-8A08-4588-B007-38FABA86E640}" type="datetimeFigureOut">
              <a:rPr lang="en-US" smtClean="0"/>
              <a:t>06-Jun-20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31623859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2E08E97-8A08-4588-B007-38FABA86E640}" type="datetimeFigureOut">
              <a:rPr lang="en-US" smtClean="0"/>
              <a:t>06-Jun-20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2423049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2E08E97-8A08-4588-B007-38FABA86E640}" type="datetimeFigureOut">
              <a:rPr lang="en-US" smtClean="0"/>
              <a:t>06-Jun-20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480155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2E08E97-8A08-4588-B007-38FABA86E640}" type="datetimeFigureOut">
              <a:rPr lang="en-US" smtClean="0"/>
              <a:t>06-Jun-20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3961417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2E08E97-8A08-4588-B007-38FABA86E640}" type="datetimeFigureOut">
              <a:rPr lang="en-US" smtClean="0"/>
              <a:t>06-Jun-20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425078429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2E08E97-8A08-4588-B007-38FABA86E640}" type="datetimeFigureOut">
              <a:rPr lang="en-US" smtClean="0"/>
              <a:t>06-Jun-20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272456790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D2E08E97-8A08-4588-B007-38FABA86E640}" type="datetimeFigureOut">
              <a:rPr lang="en-US" smtClean="0"/>
              <a:t>06-Jun-20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3275818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2E08E97-8A08-4588-B007-38FABA86E640}" type="datetimeFigureOut">
              <a:rPr lang="en-US" smtClean="0"/>
              <a:t>06-Jun-20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485525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D2E08E97-8A08-4588-B007-38FABA86E640}" type="datetimeFigureOut">
              <a:rPr lang="en-US" smtClean="0"/>
              <a:t>06-Jun-20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28722122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2E08E97-8A08-4588-B007-38FABA86E640}" type="datetimeFigureOut">
              <a:rPr lang="en-US" smtClean="0"/>
              <a:t>06-Jun-20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B1AB59-3913-4750-B92F-487F96EB7F9D}" type="slidenum">
              <a:rPr lang="en-US" smtClean="0"/>
              <a:t>‹#›</a:t>
            </a:fld>
            <a:endParaRPr lang="en-US"/>
          </a:p>
        </p:txBody>
      </p:sp>
    </p:spTree>
    <p:extLst>
      <p:ext uri="{BB962C8B-B14F-4D97-AF65-F5344CB8AC3E}">
        <p14:creationId xmlns:p14="http://schemas.microsoft.com/office/powerpoint/2010/main" val="1799204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2E08E97-8A08-4588-B007-38FABA86E640}" type="datetimeFigureOut">
              <a:rPr lang="en-US" smtClean="0"/>
              <a:t>06-Jun-20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6B1AB59-3913-4750-B92F-487F96EB7F9D}" type="slidenum">
              <a:rPr lang="en-US" smtClean="0"/>
              <a:t>‹#›</a:t>
            </a:fld>
            <a:endParaRPr lang="en-US"/>
          </a:p>
        </p:txBody>
      </p:sp>
    </p:spTree>
    <p:extLst>
      <p:ext uri="{BB962C8B-B14F-4D97-AF65-F5344CB8AC3E}">
        <p14:creationId xmlns:p14="http://schemas.microsoft.com/office/powerpoint/2010/main" val="331315475"/>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885645" y="1545465"/>
            <a:ext cx="6078827" cy="3683358"/>
          </a:xfrm>
        </p:spPr>
        <p:txBody>
          <a:bodyPr anchor="t"/>
          <a:lstStyle/>
          <a:p>
            <a:pPr algn="ctr"/>
            <a:r>
              <a:rPr lang="en-US" sz="5400" b="1" dirty="0" smtClean="0">
                <a:solidFill>
                  <a:schemeClr val="bg1"/>
                </a:solidFill>
              </a:rPr>
              <a:t>Smart </a:t>
            </a:r>
            <a:r>
              <a:rPr lang="en-US" sz="5400" b="1" dirty="0">
                <a:solidFill>
                  <a:schemeClr val="bg1"/>
                </a:solidFill>
              </a:rPr>
              <a:t>Dustbin using </a:t>
            </a:r>
            <a:r>
              <a:rPr lang="en-US" sz="5400" b="1" dirty="0" smtClean="0">
                <a:solidFill>
                  <a:schemeClr val="bg1"/>
                </a:solidFill>
              </a:rPr>
              <a:t>&amp; Arduino </a:t>
            </a:r>
            <a:r>
              <a:rPr lang="en-US" sz="5400" b="1" dirty="0">
                <a:solidFill>
                  <a:schemeClr val="bg1"/>
                </a:solidFill>
              </a:rPr>
              <a:t>Uno </a:t>
            </a:r>
            <a:r>
              <a:rPr lang="en-US" sz="5400" b="1" dirty="0" smtClean="0">
                <a:solidFill>
                  <a:schemeClr val="bg1"/>
                </a:solidFill>
              </a:rPr>
              <a:t>Ultrasonic Sensor</a:t>
            </a:r>
            <a:endParaRPr lang="en-US" b="1" dirty="0">
              <a:solidFill>
                <a:schemeClr val="bg1"/>
              </a:solidFill>
            </a:endParaRPr>
          </a:p>
        </p:txBody>
      </p:sp>
      <p:sp>
        <p:nvSpPr>
          <p:cNvPr id="4" name="AutoShape 2" descr="10 Best Examples of IoT applications | List of the Internet of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10 Best Examples of IoT applications | List of the Internet of ..."/>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2"/>
          <a:stretch>
            <a:fillRect/>
          </a:stretch>
        </p:blipFill>
        <p:spPr>
          <a:xfrm>
            <a:off x="307974" y="1712890"/>
            <a:ext cx="5861319" cy="3296992"/>
          </a:xfrm>
          <a:prstGeom prst="rect">
            <a:avLst/>
          </a:prstGeom>
        </p:spPr>
      </p:pic>
    </p:spTree>
    <p:extLst>
      <p:ext uri="{BB962C8B-B14F-4D97-AF65-F5344CB8AC3E}">
        <p14:creationId xmlns:p14="http://schemas.microsoft.com/office/powerpoint/2010/main" val="3219957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4"/>
                                        </p:tgtEl>
                                        <p:attrNameLst>
                                          <p:attrName>style.visibility</p:attrName>
                                        </p:attrNameLst>
                                      </p:cBhvr>
                                      <p:to>
                                        <p:strVal val="visible"/>
                                      </p:to>
                                    </p:set>
                                    <p:animEffect transition="in" filter="fade">
                                      <p:cBhvr>
                                        <p:cTn id="10" dur="1000"/>
                                        <p:tgtEl>
                                          <p:spTgt spid="4"/>
                                        </p:tgtEl>
                                      </p:cBhvr>
                                    </p:animEffect>
                                  </p:childTnLst>
                                </p:cTn>
                              </p:par>
                              <p:par>
                                <p:cTn id="11" presetID="10" presetClass="entr" presetSubtype="0" fill="hold" grpId="0" nodeType="withEffect" nodePh="1">
                                  <p:stCondLst>
                                    <p:cond delay="0"/>
                                  </p:stCondLst>
                                  <p:endCondLst>
                                    <p:cond evt="begin" delay="0">
                                      <p:tn val="11"/>
                                    </p:cond>
                                  </p:end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431886" cy="1159099"/>
          </a:xfrm>
        </p:spPr>
        <p:txBody>
          <a:bodyPr anchor="ctr"/>
          <a:lstStyle/>
          <a:p>
            <a:pPr algn="ctr"/>
            <a:r>
              <a:rPr lang="en-US" sz="4800" b="1" dirty="0" smtClean="0">
                <a:solidFill>
                  <a:schemeClr val="bg1"/>
                </a:solidFill>
              </a:rPr>
              <a:t>Test Results</a:t>
            </a:r>
            <a:endParaRPr lang="en-US" sz="4800" b="1" dirty="0">
              <a:solidFill>
                <a:schemeClr val="bg1"/>
              </a:solidFill>
            </a:endParaRPr>
          </a:p>
        </p:txBody>
      </p:sp>
      <p:sp>
        <p:nvSpPr>
          <p:cNvPr id="3" name="Content Placeholder 2"/>
          <p:cNvSpPr>
            <a:spLocks noGrp="1"/>
          </p:cNvSpPr>
          <p:nvPr>
            <p:ph idx="1"/>
          </p:nvPr>
        </p:nvSpPr>
        <p:spPr>
          <a:xfrm>
            <a:off x="180305" y="1352282"/>
            <a:ext cx="6207616" cy="5280338"/>
          </a:xfrm>
        </p:spPr>
        <p:txBody>
          <a:bodyPr anchor="ctr"/>
          <a:lstStyle/>
          <a:p>
            <a:pPr marL="0" indent="0">
              <a:lnSpc>
                <a:spcPct val="150000"/>
              </a:lnSpc>
              <a:buNone/>
            </a:pPr>
            <a:r>
              <a:rPr lang="en-GB" dirty="0">
                <a:solidFill>
                  <a:schemeClr val="bg1"/>
                </a:solidFill>
              </a:rPr>
              <a:t>The dustbin is able to open the lid with the help of servo motor and PIR sensor whenever it detects motion. The ultrasonic sensor is giving the details about the waste present in the dustbin. The status of the waste is transferred to the municipal authority whenever it is exceeding the threshold value. </a:t>
            </a:r>
            <a:endParaRPr lang="en-US" dirty="0">
              <a:solidFill>
                <a:schemeClr val="bg1"/>
              </a:solidFill>
            </a:endParaRPr>
          </a:p>
        </p:txBody>
      </p:sp>
      <p:pic>
        <p:nvPicPr>
          <p:cNvPr id="4" name="Picture 3"/>
          <p:cNvPicPr>
            <a:picLocks noChangeAspect="1"/>
          </p:cNvPicPr>
          <p:nvPr/>
        </p:nvPicPr>
        <p:blipFill>
          <a:blip r:embed="rId2"/>
          <a:stretch>
            <a:fillRect/>
          </a:stretch>
        </p:blipFill>
        <p:spPr>
          <a:xfrm>
            <a:off x="7031865" y="1609859"/>
            <a:ext cx="4696496" cy="4696496"/>
          </a:xfrm>
          <a:prstGeom prst="rect">
            <a:avLst/>
          </a:prstGeom>
        </p:spPr>
      </p:pic>
    </p:spTree>
    <p:extLst>
      <p:ext uri="{BB962C8B-B14F-4D97-AF65-F5344CB8AC3E}">
        <p14:creationId xmlns:p14="http://schemas.microsoft.com/office/powerpoint/2010/main" val="848711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406129" cy="1146220"/>
          </a:xfrm>
        </p:spPr>
        <p:txBody>
          <a:bodyPr anchor="ctr"/>
          <a:lstStyle/>
          <a:p>
            <a:pPr algn="ctr"/>
            <a:r>
              <a:rPr lang="en-US" sz="4400" b="1" dirty="0" smtClean="0">
                <a:solidFill>
                  <a:schemeClr val="bg1"/>
                </a:solidFill>
              </a:rPr>
              <a:t>Future Enhancements</a:t>
            </a:r>
            <a:endParaRPr lang="en-US" sz="4400" b="1" dirty="0">
              <a:solidFill>
                <a:schemeClr val="bg1"/>
              </a:solidFill>
            </a:endParaRPr>
          </a:p>
        </p:txBody>
      </p:sp>
      <p:sp>
        <p:nvSpPr>
          <p:cNvPr id="3" name="Content Placeholder 2"/>
          <p:cNvSpPr>
            <a:spLocks noGrp="1"/>
          </p:cNvSpPr>
          <p:nvPr>
            <p:ph idx="1"/>
          </p:nvPr>
        </p:nvSpPr>
        <p:spPr>
          <a:xfrm>
            <a:off x="154547" y="1571222"/>
            <a:ext cx="5872766" cy="5125791"/>
          </a:xfrm>
        </p:spPr>
        <p:txBody>
          <a:bodyPr/>
          <a:lstStyle/>
          <a:p>
            <a:pPr marL="0" indent="0">
              <a:lnSpc>
                <a:spcPct val="150000"/>
              </a:lnSpc>
              <a:buNone/>
            </a:pPr>
            <a:r>
              <a:rPr lang="en-GB" dirty="0">
                <a:solidFill>
                  <a:schemeClr val="bg1"/>
                </a:solidFill>
              </a:rPr>
              <a:t>Automatic Garbage Fill Alerting system helps us to reduce the pollution. Many times garbage dustbin is overflow and many animals like dog or cow enters inside or near the dustbin. Also some birds are also trying to take out garbage from dustbin. This </a:t>
            </a:r>
            <a:r>
              <a:rPr lang="en-GB" dirty="0" smtClean="0">
                <a:solidFill>
                  <a:schemeClr val="bg1"/>
                </a:solidFill>
              </a:rPr>
              <a:t>project can </a:t>
            </a:r>
            <a:r>
              <a:rPr lang="en-GB" dirty="0">
                <a:solidFill>
                  <a:schemeClr val="bg1"/>
                </a:solidFill>
              </a:rPr>
              <a:t>avoid such situations. And the message can be sent directly to the cleaning vehicle instead of the contractor’s office.</a:t>
            </a:r>
            <a:endParaRPr lang="en-US" dirty="0">
              <a:solidFill>
                <a:schemeClr val="bg1"/>
              </a:solidFill>
            </a:endParaRPr>
          </a:p>
        </p:txBody>
      </p:sp>
      <p:pic>
        <p:nvPicPr>
          <p:cNvPr id="4" name="Picture 3"/>
          <p:cNvPicPr>
            <a:picLocks noChangeAspect="1"/>
          </p:cNvPicPr>
          <p:nvPr/>
        </p:nvPicPr>
        <p:blipFill>
          <a:blip r:embed="rId2"/>
          <a:stretch>
            <a:fillRect/>
          </a:stretch>
        </p:blipFill>
        <p:spPr>
          <a:xfrm>
            <a:off x="5905399" y="1777284"/>
            <a:ext cx="6149227" cy="4095481"/>
          </a:xfrm>
          <a:prstGeom prst="rect">
            <a:avLst/>
          </a:prstGeom>
        </p:spPr>
      </p:pic>
    </p:spTree>
    <p:extLst>
      <p:ext uri="{BB962C8B-B14F-4D97-AF65-F5344CB8AC3E}">
        <p14:creationId xmlns:p14="http://schemas.microsoft.com/office/powerpoint/2010/main" val="3078232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0304" y="231820"/>
            <a:ext cx="11771290" cy="6400800"/>
          </a:xfrm>
        </p:spPr>
        <p:txBody>
          <a:bodyPr anchor="t">
            <a:normAutofit/>
          </a:bodyPr>
          <a:lstStyle/>
          <a:p>
            <a:pPr marL="0" indent="0" algn="ctr">
              <a:buNone/>
            </a:pPr>
            <a:endParaRPr lang="en-US" sz="8000" b="1" dirty="0" smtClean="0"/>
          </a:p>
          <a:p>
            <a:pPr marL="0" indent="0" algn="ctr">
              <a:buNone/>
            </a:pPr>
            <a:r>
              <a:rPr lang="en-US" sz="8000" b="1" dirty="0" smtClean="0"/>
              <a:t>Thank You</a:t>
            </a:r>
          </a:p>
          <a:p>
            <a:pPr marL="0" indent="0">
              <a:buNone/>
            </a:pPr>
            <a:endParaRPr lang="en-US" sz="1800" dirty="0" smtClean="0"/>
          </a:p>
          <a:p>
            <a:pPr marL="0" indent="0">
              <a:buNone/>
            </a:pPr>
            <a:endParaRPr lang="en-US" sz="1800" dirty="0"/>
          </a:p>
          <a:p>
            <a:pPr marL="0" indent="0">
              <a:buNone/>
            </a:pPr>
            <a:endParaRPr lang="en-US" sz="1800" dirty="0" smtClean="0"/>
          </a:p>
          <a:p>
            <a:pPr marL="0" indent="0">
              <a:buNone/>
            </a:pPr>
            <a:endParaRPr lang="en-US" sz="1800" dirty="0"/>
          </a:p>
          <a:p>
            <a:pPr marL="0" indent="0">
              <a:buNone/>
            </a:pPr>
            <a:endParaRPr lang="en-US" sz="1800" dirty="0" smtClean="0"/>
          </a:p>
          <a:p>
            <a:pPr marL="0" indent="0">
              <a:buNone/>
            </a:pPr>
            <a:r>
              <a:rPr lang="en-US" sz="1600" dirty="0" smtClean="0"/>
              <a:t>Presented By:			19MCA0019 – </a:t>
            </a:r>
            <a:r>
              <a:rPr lang="en-US" sz="1600" dirty="0" err="1" smtClean="0"/>
              <a:t>Deepali</a:t>
            </a:r>
            <a:r>
              <a:rPr lang="en-US" sz="1600" dirty="0" smtClean="0"/>
              <a:t> </a:t>
            </a:r>
            <a:r>
              <a:rPr lang="en-US" sz="1600" dirty="0" err="1" smtClean="0"/>
              <a:t>Poddar</a:t>
            </a:r>
            <a:endParaRPr lang="en-US" sz="1600" dirty="0" smtClean="0"/>
          </a:p>
          <a:p>
            <a:pPr marL="0" indent="0">
              <a:buNone/>
            </a:pPr>
            <a:r>
              <a:rPr lang="en-US" sz="1600" dirty="0"/>
              <a:t>	</a:t>
            </a:r>
            <a:r>
              <a:rPr lang="en-US" sz="1600" dirty="0" smtClean="0"/>
              <a:t>				19MCA0014 – </a:t>
            </a:r>
            <a:r>
              <a:rPr lang="en-US" sz="1600" dirty="0" err="1" smtClean="0"/>
              <a:t>Stuti</a:t>
            </a:r>
            <a:r>
              <a:rPr lang="en-US" sz="1600" dirty="0" smtClean="0"/>
              <a:t> Mohan Srivastava</a:t>
            </a:r>
          </a:p>
          <a:p>
            <a:pPr marL="0" indent="0">
              <a:buNone/>
            </a:pPr>
            <a:r>
              <a:rPr lang="en-US" sz="1600" dirty="0"/>
              <a:t>	</a:t>
            </a:r>
            <a:r>
              <a:rPr lang="en-US" sz="1600" dirty="0" smtClean="0"/>
              <a:t>				19MCA0011 – Vasudev Gupta</a:t>
            </a:r>
          </a:p>
        </p:txBody>
      </p:sp>
    </p:spTree>
    <p:extLst>
      <p:ext uri="{BB962C8B-B14F-4D97-AF65-F5344CB8AC3E}">
        <p14:creationId xmlns:p14="http://schemas.microsoft.com/office/powerpoint/2010/main" val="1163161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7" end="7"/>
                                            </p:txEl>
                                          </p:spTgt>
                                        </p:tgtEl>
                                        <p:attrNameLst>
                                          <p:attrName>style.visibility</p:attrName>
                                        </p:attrNameLst>
                                      </p:cBhvr>
                                      <p:to>
                                        <p:strVal val="visible"/>
                                      </p:to>
                                    </p:set>
                                    <p:animEffect transition="in" filter="fade">
                                      <p:cBhvr>
                                        <p:cTn id="10" dur="1000"/>
                                        <p:tgtEl>
                                          <p:spTgt spid="3">
                                            <p:txEl>
                                              <p:pRg st="7" end="7"/>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animEffect transition="in" filter="fade">
                                      <p:cBhvr>
                                        <p:cTn id="13" dur="1000"/>
                                        <p:tgtEl>
                                          <p:spTgt spid="3">
                                            <p:txEl>
                                              <p:pRg st="8" end="8"/>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9" end="9"/>
                                            </p:txEl>
                                          </p:spTgt>
                                        </p:tgtEl>
                                        <p:attrNameLst>
                                          <p:attrName>style.visibility</p:attrName>
                                        </p:attrNameLst>
                                      </p:cBhvr>
                                      <p:to>
                                        <p:strVal val="visible"/>
                                      </p:to>
                                    </p:set>
                                    <p:animEffect transition="in" filter="fade">
                                      <p:cBhvr>
                                        <p:cTn id="16" dur="10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 y="0"/>
            <a:ext cx="10445748" cy="1133341"/>
          </a:xfrm>
        </p:spPr>
        <p:txBody>
          <a:bodyPr anchor="ctr"/>
          <a:lstStyle/>
          <a:p>
            <a:pPr algn="ctr"/>
            <a:r>
              <a:rPr lang="en-US" sz="5400" b="1" dirty="0" smtClean="0">
                <a:solidFill>
                  <a:schemeClr val="bg1"/>
                </a:solidFill>
              </a:rPr>
              <a:t>Introduction</a:t>
            </a:r>
            <a:endParaRPr lang="en-US" sz="5400" b="1" dirty="0">
              <a:solidFill>
                <a:schemeClr val="bg1"/>
              </a:solidFill>
            </a:endParaRPr>
          </a:p>
        </p:txBody>
      </p:sp>
      <p:sp>
        <p:nvSpPr>
          <p:cNvPr id="3" name="Content Placeholder 2"/>
          <p:cNvSpPr>
            <a:spLocks noGrp="1"/>
          </p:cNvSpPr>
          <p:nvPr>
            <p:ph idx="1"/>
          </p:nvPr>
        </p:nvSpPr>
        <p:spPr>
          <a:xfrm>
            <a:off x="231820" y="1648496"/>
            <a:ext cx="6645498" cy="4984124"/>
          </a:xfrm>
        </p:spPr>
        <p:txBody>
          <a:bodyPr/>
          <a:lstStyle/>
          <a:p>
            <a:pPr marL="0" indent="0">
              <a:lnSpc>
                <a:spcPct val="150000"/>
              </a:lnSpc>
              <a:buNone/>
            </a:pPr>
            <a:r>
              <a:rPr lang="en-GB" dirty="0">
                <a:solidFill>
                  <a:schemeClr val="bg1"/>
                </a:solidFill>
              </a:rPr>
              <a:t>With increase in population we have an increase in the garbage around urban areas. Here we propose a smart dustbin that operates automatically to help solve this issue using IOT and sensor based circuitry. </a:t>
            </a:r>
            <a:r>
              <a:rPr lang="en-GB" dirty="0">
                <a:solidFill>
                  <a:schemeClr val="bg1"/>
                </a:solidFill>
              </a:rPr>
              <a:t>S</a:t>
            </a:r>
            <a:r>
              <a:rPr lang="en-GB" dirty="0" smtClean="0">
                <a:solidFill>
                  <a:schemeClr val="bg1"/>
                </a:solidFill>
              </a:rPr>
              <a:t>mart </a:t>
            </a:r>
            <a:r>
              <a:rPr lang="en-GB" dirty="0">
                <a:solidFill>
                  <a:schemeClr val="bg1"/>
                </a:solidFill>
              </a:rPr>
              <a:t>bin is built on a microcontroller based platform Arduino Uno board which is interfaced with GSM modem and Ultrasonic sensor. Ultrasonic sensor is placed at the top of the dustbin which will measure the stature of the dustbin. The threshold stature is set as 10cm.</a:t>
            </a:r>
            <a:endParaRPr lang="en-US" dirty="0">
              <a:solidFill>
                <a:schemeClr val="bg1"/>
              </a:solidFill>
            </a:endParaRPr>
          </a:p>
        </p:txBody>
      </p:sp>
      <p:pic>
        <p:nvPicPr>
          <p:cNvPr id="5" name="Picture 4"/>
          <p:cNvPicPr>
            <a:picLocks noChangeAspect="1"/>
          </p:cNvPicPr>
          <p:nvPr/>
        </p:nvPicPr>
        <p:blipFill>
          <a:blip r:embed="rId2"/>
          <a:stretch>
            <a:fillRect/>
          </a:stretch>
        </p:blipFill>
        <p:spPr>
          <a:xfrm>
            <a:off x="7302321" y="1648496"/>
            <a:ext cx="4457699" cy="4457699"/>
          </a:xfrm>
          <a:prstGeom prst="rect">
            <a:avLst/>
          </a:prstGeom>
        </p:spPr>
      </p:pic>
    </p:spTree>
    <p:extLst>
      <p:ext uri="{BB962C8B-B14F-4D97-AF65-F5344CB8AC3E}">
        <p14:creationId xmlns:p14="http://schemas.microsoft.com/office/powerpoint/2010/main" val="2991179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419007" cy="1133341"/>
          </a:xfrm>
        </p:spPr>
        <p:txBody>
          <a:bodyPr anchor="ctr"/>
          <a:lstStyle/>
          <a:p>
            <a:pPr algn="ctr"/>
            <a:r>
              <a:rPr lang="en-US" sz="4400" b="1" dirty="0" smtClean="0">
                <a:solidFill>
                  <a:schemeClr val="bg1"/>
                </a:solidFill>
              </a:rPr>
              <a:t>Problem Description</a:t>
            </a:r>
            <a:endParaRPr lang="en-US" sz="4400" b="1" dirty="0">
              <a:solidFill>
                <a:schemeClr val="bg1"/>
              </a:solidFill>
            </a:endParaRPr>
          </a:p>
        </p:txBody>
      </p:sp>
      <p:sp>
        <p:nvSpPr>
          <p:cNvPr id="3" name="Content Placeholder 2"/>
          <p:cNvSpPr>
            <a:spLocks noGrp="1"/>
          </p:cNvSpPr>
          <p:nvPr>
            <p:ph idx="1"/>
          </p:nvPr>
        </p:nvSpPr>
        <p:spPr>
          <a:xfrm>
            <a:off x="180304" y="1287887"/>
            <a:ext cx="6516710" cy="5357611"/>
          </a:xfrm>
        </p:spPr>
        <p:txBody>
          <a:bodyPr anchor="ctr"/>
          <a:lstStyle/>
          <a:p>
            <a:pPr marL="0" indent="0">
              <a:lnSpc>
                <a:spcPct val="150000"/>
              </a:lnSpc>
              <a:buNone/>
            </a:pPr>
            <a:r>
              <a:rPr lang="en-GB" dirty="0">
                <a:solidFill>
                  <a:schemeClr val="bg1"/>
                </a:solidFill>
              </a:rPr>
              <a:t>To implement a smart bin built on a microcontroller based platform Arduino Uno board which is interfaced with GSM modem and Ultrasonic sensor which can gives the status of the waste present in the dustbin to the municipal </a:t>
            </a:r>
            <a:r>
              <a:rPr lang="en-GB" dirty="0" smtClean="0">
                <a:solidFill>
                  <a:schemeClr val="bg1"/>
                </a:solidFill>
              </a:rPr>
              <a:t>authority</a:t>
            </a:r>
          </a:p>
          <a:p>
            <a:pPr marL="0" indent="0">
              <a:lnSpc>
                <a:spcPct val="150000"/>
              </a:lnSpc>
              <a:buNone/>
            </a:pPr>
            <a:r>
              <a:rPr lang="en-GB" dirty="0" smtClean="0">
                <a:solidFill>
                  <a:schemeClr val="bg1"/>
                </a:solidFill>
              </a:rPr>
              <a:t>With the use of these smart dustbins we can keep our streets much more cleaner than before eventually which will help in keeping the whole society clean and so on.</a:t>
            </a:r>
            <a:endParaRPr lang="en-US" dirty="0">
              <a:solidFill>
                <a:schemeClr val="bg1"/>
              </a:solidFill>
            </a:endParaRPr>
          </a:p>
        </p:txBody>
      </p:sp>
      <p:pic>
        <p:nvPicPr>
          <p:cNvPr id="4" name="Picture 3"/>
          <p:cNvPicPr>
            <a:picLocks noChangeAspect="1"/>
          </p:cNvPicPr>
          <p:nvPr/>
        </p:nvPicPr>
        <p:blipFill>
          <a:blip r:embed="rId2"/>
          <a:stretch>
            <a:fillRect/>
          </a:stretch>
        </p:blipFill>
        <p:spPr>
          <a:xfrm>
            <a:off x="6890198" y="1065902"/>
            <a:ext cx="2051774" cy="3081092"/>
          </a:xfrm>
          <a:prstGeom prst="rect">
            <a:avLst/>
          </a:prstGeom>
        </p:spPr>
      </p:pic>
      <p:pic>
        <p:nvPicPr>
          <p:cNvPr id="5" name="Picture 4"/>
          <p:cNvPicPr>
            <a:picLocks noChangeAspect="1"/>
          </p:cNvPicPr>
          <p:nvPr/>
        </p:nvPicPr>
        <p:blipFill>
          <a:blip r:embed="rId3"/>
          <a:stretch>
            <a:fillRect/>
          </a:stretch>
        </p:blipFill>
        <p:spPr>
          <a:xfrm>
            <a:off x="8538693" y="4146994"/>
            <a:ext cx="3490175" cy="2617631"/>
          </a:xfrm>
          <a:prstGeom prst="rect">
            <a:avLst/>
          </a:prstGeom>
        </p:spPr>
      </p:pic>
      <p:sp>
        <p:nvSpPr>
          <p:cNvPr id="7" name="Bent Arrow 6"/>
          <p:cNvSpPr/>
          <p:nvPr/>
        </p:nvSpPr>
        <p:spPr>
          <a:xfrm rot="5400000">
            <a:off x="9004347" y="2685243"/>
            <a:ext cx="1352284" cy="1210614"/>
          </a:xfrm>
          <a:prstGeom prst="bentArrow">
            <a:avLst/>
          </a:prstGeom>
          <a:solidFill>
            <a:schemeClr val="bg1"/>
          </a:solidFill>
          <a:ln w="6350" cap="rnd" cmpd="thinThick">
            <a:solidFill>
              <a:schemeClr val="bg1"/>
            </a:solidFill>
            <a:roun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69249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1000"/>
                                        <p:tgtEl>
                                          <p:spTgt spid="4"/>
                                        </p:tgtEl>
                                      </p:cBhvr>
                                    </p:animEffect>
                                  </p:childTnLst>
                                </p:cTn>
                              </p:par>
                              <p:par>
                                <p:cTn id="17" presetID="10"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0457644" cy="1133341"/>
          </a:xfrm>
        </p:spPr>
        <p:txBody>
          <a:bodyPr anchor="ctr"/>
          <a:lstStyle/>
          <a:p>
            <a:pPr algn="ctr"/>
            <a:r>
              <a:rPr lang="en-US" sz="4800" b="1" dirty="0" smtClean="0">
                <a:solidFill>
                  <a:schemeClr val="bg1"/>
                </a:solidFill>
              </a:rPr>
              <a:t>Components Used</a:t>
            </a:r>
            <a:endParaRPr lang="en-US" sz="4800" b="1" dirty="0">
              <a:solidFill>
                <a:schemeClr val="bg1"/>
              </a:solidFill>
            </a:endParaRPr>
          </a:p>
        </p:txBody>
      </p:sp>
      <p:sp>
        <p:nvSpPr>
          <p:cNvPr id="3" name="Content Placeholder 2"/>
          <p:cNvSpPr>
            <a:spLocks noGrp="1"/>
          </p:cNvSpPr>
          <p:nvPr>
            <p:ph idx="1"/>
          </p:nvPr>
        </p:nvSpPr>
        <p:spPr>
          <a:xfrm>
            <a:off x="180304" y="1661375"/>
            <a:ext cx="6465195" cy="4997001"/>
          </a:xfrm>
        </p:spPr>
        <p:txBody>
          <a:bodyPr/>
          <a:lstStyle/>
          <a:p>
            <a:pPr>
              <a:lnSpc>
                <a:spcPct val="150000"/>
              </a:lnSpc>
              <a:buFont typeface="Wingdings" panose="05000000000000000000" pitchFamily="2" charset="2"/>
              <a:buChar char="q"/>
            </a:pPr>
            <a:r>
              <a:rPr lang="en-US" dirty="0" smtClean="0">
                <a:solidFill>
                  <a:schemeClr val="bg1"/>
                </a:solidFill>
              </a:rPr>
              <a:t>Arduino </a:t>
            </a:r>
            <a:endParaRPr lang="en-US" dirty="0">
              <a:solidFill>
                <a:schemeClr val="bg1"/>
              </a:solidFill>
            </a:endParaRPr>
          </a:p>
          <a:p>
            <a:pPr>
              <a:lnSpc>
                <a:spcPct val="150000"/>
              </a:lnSpc>
              <a:buFont typeface="Wingdings" panose="05000000000000000000" pitchFamily="2" charset="2"/>
              <a:buChar char="q"/>
            </a:pPr>
            <a:r>
              <a:rPr lang="en-US" dirty="0" smtClean="0">
                <a:solidFill>
                  <a:schemeClr val="bg1"/>
                </a:solidFill>
              </a:rPr>
              <a:t>GSM</a:t>
            </a:r>
            <a:endParaRPr lang="en-US" dirty="0">
              <a:solidFill>
                <a:schemeClr val="bg1"/>
              </a:solidFill>
            </a:endParaRPr>
          </a:p>
          <a:p>
            <a:pPr>
              <a:lnSpc>
                <a:spcPct val="150000"/>
              </a:lnSpc>
              <a:buFont typeface="Wingdings" panose="05000000000000000000" pitchFamily="2" charset="2"/>
              <a:buChar char="q"/>
            </a:pPr>
            <a:r>
              <a:rPr lang="en-US" dirty="0" smtClean="0">
                <a:solidFill>
                  <a:schemeClr val="bg1"/>
                </a:solidFill>
              </a:rPr>
              <a:t>PIR Sensor</a:t>
            </a:r>
          </a:p>
          <a:p>
            <a:pPr>
              <a:lnSpc>
                <a:spcPct val="150000"/>
              </a:lnSpc>
              <a:buFont typeface="Wingdings" panose="05000000000000000000" pitchFamily="2" charset="2"/>
              <a:buChar char="q"/>
            </a:pPr>
            <a:r>
              <a:rPr lang="en-US" dirty="0" smtClean="0">
                <a:solidFill>
                  <a:schemeClr val="bg1"/>
                </a:solidFill>
              </a:rPr>
              <a:t>Ultrasonic Sensor</a:t>
            </a:r>
          </a:p>
          <a:p>
            <a:pPr>
              <a:lnSpc>
                <a:spcPct val="150000"/>
              </a:lnSpc>
              <a:buFont typeface="Wingdings" panose="05000000000000000000" pitchFamily="2" charset="2"/>
              <a:buChar char="q"/>
            </a:pPr>
            <a:r>
              <a:rPr lang="en-US" dirty="0" smtClean="0">
                <a:solidFill>
                  <a:schemeClr val="bg1"/>
                </a:solidFill>
              </a:rPr>
              <a:t>Servo Motor</a:t>
            </a:r>
          </a:p>
          <a:p>
            <a:pPr>
              <a:lnSpc>
                <a:spcPct val="150000"/>
              </a:lnSpc>
              <a:buFont typeface="Wingdings" panose="05000000000000000000" pitchFamily="2" charset="2"/>
              <a:buChar char="q"/>
            </a:pPr>
            <a:r>
              <a:rPr lang="en-US" dirty="0" smtClean="0">
                <a:solidFill>
                  <a:schemeClr val="bg1"/>
                </a:solidFill>
              </a:rPr>
              <a:t>Breadboard</a:t>
            </a:r>
          </a:p>
          <a:p>
            <a:pPr>
              <a:lnSpc>
                <a:spcPct val="150000"/>
              </a:lnSpc>
              <a:buFont typeface="Wingdings" panose="05000000000000000000" pitchFamily="2" charset="2"/>
              <a:buChar char="q"/>
            </a:pPr>
            <a:r>
              <a:rPr lang="en-US" dirty="0" smtClean="0">
                <a:solidFill>
                  <a:schemeClr val="bg1"/>
                </a:solidFill>
              </a:rPr>
              <a:t>Connecting </a:t>
            </a:r>
            <a:r>
              <a:rPr lang="en-US" dirty="0">
                <a:solidFill>
                  <a:schemeClr val="bg1"/>
                </a:solidFill>
              </a:rPr>
              <a:t>wires</a:t>
            </a:r>
            <a:r>
              <a:rPr lang="en-US" dirty="0"/>
              <a:t> </a:t>
            </a:r>
          </a:p>
        </p:txBody>
      </p:sp>
      <p:pic>
        <p:nvPicPr>
          <p:cNvPr id="5" name="Picture 4"/>
          <p:cNvPicPr>
            <a:picLocks noChangeAspect="1"/>
          </p:cNvPicPr>
          <p:nvPr/>
        </p:nvPicPr>
        <p:blipFill>
          <a:blip r:embed="rId2"/>
          <a:stretch>
            <a:fillRect/>
          </a:stretch>
        </p:blipFill>
        <p:spPr>
          <a:xfrm>
            <a:off x="3922881" y="2079891"/>
            <a:ext cx="8041594" cy="3015598"/>
          </a:xfrm>
          <a:prstGeom prst="rect">
            <a:avLst/>
          </a:prstGeom>
        </p:spPr>
      </p:pic>
    </p:spTree>
    <p:extLst>
      <p:ext uri="{BB962C8B-B14F-4D97-AF65-F5344CB8AC3E}">
        <p14:creationId xmlns:p14="http://schemas.microsoft.com/office/powerpoint/2010/main" val="2716785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1000"/>
                                        <p:tgtEl>
                                          <p:spTgt spid="3">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1000"/>
                                        <p:tgtEl>
                                          <p:spTgt spid="3">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1000"/>
                                        <p:tgtEl>
                                          <p:spTgt spid="3">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1000"/>
                                        <p:tgtEl>
                                          <p:spTgt spid="3">
                                            <p:txEl>
                                              <p:pRg st="6" end="6"/>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062" y="1184856"/>
            <a:ext cx="7559899" cy="5434885"/>
          </a:xfrm>
        </p:spPr>
        <p:txBody>
          <a:bodyPr>
            <a:normAutofit/>
          </a:bodyPr>
          <a:lstStyle/>
          <a:p>
            <a:pPr>
              <a:buFont typeface="Wingdings" panose="05000000000000000000" pitchFamily="2" charset="2"/>
              <a:buChar char="q"/>
            </a:pPr>
            <a:r>
              <a:rPr lang="en-US" sz="1600" b="1" dirty="0" smtClean="0">
                <a:solidFill>
                  <a:schemeClr val="bg1"/>
                </a:solidFill>
              </a:rPr>
              <a:t>Arduino: </a:t>
            </a:r>
            <a:r>
              <a:rPr lang="en-GB" sz="1600" dirty="0">
                <a:solidFill>
                  <a:schemeClr val="bg1"/>
                </a:solidFill>
              </a:rPr>
              <a:t>Arduino is an open source, computer hardware and software company, project, and user community that designs and manufactures microcontroller kits for building digital devices and interactive objects that can sense </a:t>
            </a:r>
            <a:r>
              <a:rPr lang="en-GB" sz="1600" dirty="0" smtClean="0">
                <a:solidFill>
                  <a:schemeClr val="bg1"/>
                </a:solidFill>
              </a:rPr>
              <a:t>and </a:t>
            </a:r>
            <a:r>
              <a:rPr lang="en-GB" sz="1600" dirty="0">
                <a:solidFill>
                  <a:schemeClr val="bg1"/>
                </a:solidFill>
              </a:rPr>
              <a:t>control objects in the physical world</a:t>
            </a:r>
            <a:r>
              <a:rPr lang="en-GB" sz="1600" dirty="0" smtClean="0">
                <a:solidFill>
                  <a:schemeClr val="bg1"/>
                </a:solidFill>
              </a:rPr>
              <a:t>.</a:t>
            </a:r>
          </a:p>
          <a:p>
            <a:pPr>
              <a:buFont typeface="Wingdings" panose="05000000000000000000" pitchFamily="2" charset="2"/>
              <a:buChar char="q"/>
            </a:pPr>
            <a:r>
              <a:rPr lang="en-US" sz="1600" b="1" dirty="0" smtClean="0">
                <a:solidFill>
                  <a:schemeClr val="bg1"/>
                </a:solidFill>
              </a:rPr>
              <a:t>GSM:</a:t>
            </a:r>
            <a:r>
              <a:rPr lang="en-US" sz="1600" dirty="0" smtClean="0">
                <a:solidFill>
                  <a:schemeClr val="bg1"/>
                </a:solidFill>
              </a:rPr>
              <a:t> </a:t>
            </a:r>
            <a:r>
              <a:rPr lang="en-GB" sz="1600" dirty="0">
                <a:solidFill>
                  <a:schemeClr val="bg1"/>
                </a:solidFill>
              </a:rPr>
              <a:t>GSM Modem can accept any GSM network operator SIM card and act just like a mobile phone with its own unique phone number. Advantage of using this modem will be that you can use its RS232 port to communicate and develop embedded applications</a:t>
            </a:r>
            <a:r>
              <a:rPr lang="en-GB" sz="1600" dirty="0" smtClean="0">
                <a:solidFill>
                  <a:schemeClr val="bg1"/>
                </a:solidFill>
              </a:rPr>
              <a:t>.</a:t>
            </a:r>
          </a:p>
          <a:p>
            <a:pPr>
              <a:buFont typeface="Wingdings" panose="05000000000000000000" pitchFamily="2" charset="2"/>
              <a:buChar char="q"/>
            </a:pPr>
            <a:r>
              <a:rPr lang="en-US" sz="1600" b="1" dirty="0" smtClean="0">
                <a:solidFill>
                  <a:schemeClr val="bg1"/>
                </a:solidFill>
              </a:rPr>
              <a:t>PIR Sensor: </a:t>
            </a:r>
            <a:r>
              <a:rPr lang="en-GB" sz="1600" dirty="0">
                <a:solidFill>
                  <a:schemeClr val="bg1"/>
                </a:solidFill>
              </a:rPr>
              <a:t>PIR sensors allow you to sense motion. They are used to detect whether a human has moved in or out of the sensor’s range. They are commonly found in appliances and gadgets used at home or for businesses</a:t>
            </a:r>
            <a:r>
              <a:rPr lang="en-GB" sz="1600" dirty="0" smtClean="0">
                <a:solidFill>
                  <a:schemeClr val="bg1"/>
                </a:solidFill>
              </a:rPr>
              <a:t>.</a:t>
            </a:r>
          </a:p>
          <a:p>
            <a:pPr>
              <a:buFont typeface="Wingdings" panose="05000000000000000000" pitchFamily="2" charset="2"/>
              <a:buChar char="q"/>
            </a:pPr>
            <a:r>
              <a:rPr lang="en-US" sz="1600" b="1" dirty="0">
                <a:solidFill>
                  <a:schemeClr val="bg1"/>
                </a:solidFill>
              </a:rPr>
              <a:t>Ultrasonic </a:t>
            </a:r>
            <a:r>
              <a:rPr lang="en-US" sz="1600" b="1" dirty="0" smtClean="0">
                <a:solidFill>
                  <a:schemeClr val="bg1"/>
                </a:solidFill>
              </a:rPr>
              <a:t>Sensor:</a:t>
            </a:r>
            <a:r>
              <a:rPr lang="en-US" sz="1600" dirty="0" smtClean="0">
                <a:solidFill>
                  <a:schemeClr val="bg1"/>
                </a:solidFill>
              </a:rPr>
              <a:t> </a:t>
            </a:r>
            <a:r>
              <a:rPr lang="en-GB" sz="1600" dirty="0">
                <a:solidFill>
                  <a:schemeClr val="bg1"/>
                </a:solidFill>
              </a:rPr>
              <a:t>The HC-SR04 ultrasonic sensor uses SONAR to determine the distance of an object just like the bats do. It offers excellent non-contact range detection with high accuracy and stable readings in an easy-to-use package from 2 cm to 400 cm or 1” to 13 feet. The operation is not affected by sunlight or black material, although acoustically, soft materials like cloth can be difficult to detect.</a:t>
            </a:r>
            <a:endParaRPr lang="en-US" sz="1600" b="1" dirty="0">
              <a:solidFill>
                <a:schemeClr val="bg1"/>
              </a:solidFill>
            </a:endParaRPr>
          </a:p>
          <a:p>
            <a:pPr>
              <a:buFont typeface="Wingdings" panose="05000000000000000000" pitchFamily="2" charset="2"/>
              <a:buChar char="q"/>
            </a:pPr>
            <a:endParaRPr lang="en-US" sz="1600" dirty="0">
              <a:solidFill>
                <a:schemeClr val="bg1"/>
              </a:solidFill>
            </a:endParaRPr>
          </a:p>
        </p:txBody>
      </p:sp>
      <p:pic>
        <p:nvPicPr>
          <p:cNvPr id="4" name="Picture 3"/>
          <p:cNvPicPr>
            <a:picLocks noChangeAspect="1"/>
          </p:cNvPicPr>
          <p:nvPr/>
        </p:nvPicPr>
        <p:blipFill>
          <a:blip r:embed="rId2"/>
          <a:stretch>
            <a:fillRect/>
          </a:stretch>
        </p:blipFill>
        <p:spPr>
          <a:xfrm>
            <a:off x="9105363" y="1308278"/>
            <a:ext cx="2923506" cy="2220534"/>
          </a:xfrm>
          <a:prstGeom prst="rect">
            <a:avLst/>
          </a:prstGeom>
        </p:spPr>
      </p:pic>
      <p:pic>
        <p:nvPicPr>
          <p:cNvPr id="5" name="Picture 4"/>
          <p:cNvPicPr>
            <a:picLocks noChangeAspect="1"/>
          </p:cNvPicPr>
          <p:nvPr/>
        </p:nvPicPr>
        <p:blipFill>
          <a:blip r:embed="rId3"/>
          <a:stretch>
            <a:fillRect/>
          </a:stretch>
        </p:blipFill>
        <p:spPr>
          <a:xfrm>
            <a:off x="7765961" y="3773510"/>
            <a:ext cx="4267296" cy="2562896"/>
          </a:xfrm>
          <a:prstGeom prst="rect">
            <a:avLst/>
          </a:prstGeom>
        </p:spPr>
      </p:pic>
    </p:spTree>
    <p:extLst>
      <p:ext uri="{BB962C8B-B14F-4D97-AF65-F5344CB8AC3E}">
        <p14:creationId xmlns:p14="http://schemas.microsoft.com/office/powerpoint/2010/main" val="2317185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10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10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10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childTnLst>
                                </p:cTn>
                              </p:par>
                              <p:par>
                                <p:cTn id="20" presetID="10" presetClass="entr" presetSubtype="0"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0304" y="1159099"/>
            <a:ext cx="6387921" cy="5525035"/>
          </a:xfrm>
        </p:spPr>
        <p:txBody>
          <a:bodyPr>
            <a:normAutofit/>
          </a:bodyPr>
          <a:lstStyle/>
          <a:p>
            <a:pPr>
              <a:buFont typeface="Wingdings" panose="05000000000000000000" pitchFamily="2" charset="2"/>
              <a:buChar char="q"/>
            </a:pPr>
            <a:r>
              <a:rPr lang="en-US" sz="1800" b="1" dirty="0">
                <a:solidFill>
                  <a:schemeClr val="bg1"/>
                </a:solidFill>
              </a:rPr>
              <a:t>Servo </a:t>
            </a:r>
            <a:r>
              <a:rPr lang="en-US" sz="1800" b="1" dirty="0" smtClean="0">
                <a:solidFill>
                  <a:schemeClr val="bg1"/>
                </a:solidFill>
              </a:rPr>
              <a:t>Motor:</a:t>
            </a:r>
            <a:r>
              <a:rPr lang="en-US" sz="1800" dirty="0" smtClean="0">
                <a:solidFill>
                  <a:schemeClr val="bg1"/>
                </a:solidFill>
              </a:rPr>
              <a:t> </a:t>
            </a:r>
            <a:r>
              <a:rPr lang="en-GB" sz="1800" dirty="0">
                <a:solidFill>
                  <a:schemeClr val="bg1"/>
                </a:solidFill>
              </a:rPr>
              <a:t>A Servo Motor is a small device that has an output shaft. This shaft can be positioned to specific angular positions by sending the servo a coded signal. As long as the coded signal exists on the input line, the servo will maintain the angular position of the shaft. If the coded signal changes, the angular position of the shaft changes</a:t>
            </a:r>
            <a:r>
              <a:rPr lang="en-GB" sz="1800" dirty="0" smtClean="0">
                <a:solidFill>
                  <a:schemeClr val="bg1"/>
                </a:solidFill>
              </a:rPr>
              <a:t>.</a:t>
            </a:r>
          </a:p>
          <a:p>
            <a:pPr>
              <a:buFont typeface="Wingdings" panose="05000000000000000000" pitchFamily="2" charset="2"/>
              <a:buChar char="q"/>
            </a:pPr>
            <a:r>
              <a:rPr lang="en-US" sz="1800" b="1" dirty="0" smtClean="0">
                <a:solidFill>
                  <a:schemeClr val="bg1"/>
                </a:solidFill>
              </a:rPr>
              <a:t>Breadboard:</a:t>
            </a:r>
            <a:r>
              <a:rPr lang="en-US" sz="1800" dirty="0" smtClean="0">
                <a:solidFill>
                  <a:schemeClr val="bg1"/>
                </a:solidFill>
              </a:rPr>
              <a:t> </a:t>
            </a:r>
            <a:r>
              <a:rPr lang="en-GB" sz="1800" dirty="0">
                <a:solidFill>
                  <a:schemeClr val="bg1"/>
                </a:solidFill>
              </a:rPr>
              <a:t>A breadboard is a construction base for prototyping of electronics. Originally it was literally a bread board, a polished piece of wood used for slicing bread. Because the solderless breadboard does not require soldering, it is reusable. This makes it easy to use for creating temporary prototypes and experimenting with circuit design</a:t>
            </a:r>
            <a:r>
              <a:rPr lang="en-GB" sz="1800" dirty="0" smtClean="0">
                <a:solidFill>
                  <a:schemeClr val="bg1"/>
                </a:solidFill>
              </a:rPr>
              <a:t>.</a:t>
            </a:r>
            <a:endParaRPr lang="en-US" sz="1800" b="1" dirty="0">
              <a:solidFill>
                <a:schemeClr val="bg1"/>
              </a:solidFill>
            </a:endParaRPr>
          </a:p>
        </p:txBody>
      </p:sp>
      <p:pic>
        <p:nvPicPr>
          <p:cNvPr id="4" name="Picture 3"/>
          <p:cNvPicPr>
            <a:picLocks noChangeAspect="1"/>
          </p:cNvPicPr>
          <p:nvPr/>
        </p:nvPicPr>
        <p:blipFill>
          <a:blip r:embed="rId2"/>
          <a:stretch>
            <a:fillRect/>
          </a:stretch>
        </p:blipFill>
        <p:spPr>
          <a:xfrm>
            <a:off x="9683629" y="1297633"/>
            <a:ext cx="2252581" cy="1986480"/>
          </a:xfrm>
          <a:prstGeom prst="rect">
            <a:avLst/>
          </a:prstGeom>
        </p:spPr>
      </p:pic>
      <p:pic>
        <p:nvPicPr>
          <p:cNvPr id="5" name="Picture 4"/>
          <p:cNvPicPr>
            <a:picLocks noChangeAspect="1"/>
          </p:cNvPicPr>
          <p:nvPr/>
        </p:nvPicPr>
        <p:blipFill>
          <a:blip r:embed="rId3"/>
          <a:stretch>
            <a:fillRect/>
          </a:stretch>
        </p:blipFill>
        <p:spPr>
          <a:xfrm>
            <a:off x="6568225" y="2792527"/>
            <a:ext cx="2975020" cy="3891607"/>
          </a:xfrm>
          <a:prstGeom prst="rect">
            <a:avLst/>
          </a:prstGeom>
        </p:spPr>
      </p:pic>
    </p:spTree>
    <p:extLst>
      <p:ext uri="{BB962C8B-B14F-4D97-AF65-F5344CB8AC3E}">
        <p14:creationId xmlns:p14="http://schemas.microsoft.com/office/powerpoint/2010/main" val="1765195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10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444766" cy="1146220"/>
          </a:xfrm>
        </p:spPr>
        <p:txBody>
          <a:bodyPr anchor="ctr"/>
          <a:lstStyle/>
          <a:p>
            <a:pPr algn="ctr"/>
            <a:r>
              <a:rPr lang="en-US" sz="4400" b="1" dirty="0" smtClean="0">
                <a:solidFill>
                  <a:schemeClr val="bg1"/>
                </a:solidFill>
              </a:rPr>
              <a:t>Flow Chart of Working Principle</a:t>
            </a:r>
            <a:endParaRPr lang="en-US" sz="4400" b="1" dirty="0">
              <a:solidFill>
                <a:schemeClr val="bg1"/>
              </a:solidFill>
            </a:endParaRPr>
          </a:p>
        </p:txBody>
      </p:sp>
      <p:sp>
        <p:nvSpPr>
          <p:cNvPr id="3" name="Content Placeholder 2"/>
          <p:cNvSpPr>
            <a:spLocks noGrp="1"/>
          </p:cNvSpPr>
          <p:nvPr>
            <p:ph idx="1"/>
          </p:nvPr>
        </p:nvSpPr>
        <p:spPr>
          <a:xfrm>
            <a:off x="167425" y="1275008"/>
            <a:ext cx="7856113" cy="5409127"/>
          </a:xfrm>
        </p:spPr>
        <p:txBody>
          <a:bodyPr anchor="ctr"/>
          <a:lstStyle/>
          <a:p>
            <a:pPr marL="0" indent="0">
              <a:lnSpc>
                <a:spcPct val="150000"/>
              </a:lnSpc>
              <a:buNone/>
            </a:pPr>
            <a:r>
              <a:rPr lang="en-US" dirty="0">
                <a:solidFill>
                  <a:schemeClr val="bg1"/>
                </a:solidFill>
              </a:rPr>
              <a:t>Dustbin placed in public place, people throw garbage in dustbin, place the ultrasonic sensor in top of the garbage bin. If dustbin reach in 75% then Arduino send message through GSM module. When dustbin level is reach threshold level buzzer will give alert sound for don’t again put waste in dustbin. This all process updated in IOT GECKO platform for monitoring garbage bin.</a:t>
            </a:r>
            <a:r>
              <a:rPr lang="en-US" dirty="0"/>
              <a:t> </a:t>
            </a:r>
            <a:endParaRPr lang="en-US" dirty="0"/>
          </a:p>
        </p:txBody>
      </p:sp>
      <p:pic>
        <p:nvPicPr>
          <p:cNvPr id="5" name="Picture 4"/>
          <p:cNvPicPr>
            <a:picLocks noChangeAspect="1"/>
          </p:cNvPicPr>
          <p:nvPr/>
        </p:nvPicPr>
        <p:blipFill>
          <a:blip r:embed="rId2"/>
          <a:stretch>
            <a:fillRect/>
          </a:stretch>
        </p:blipFill>
        <p:spPr>
          <a:xfrm>
            <a:off x="8114224" y="1275008"/>
            <a:ext cx="3927524" cy="5409127"/>
          </a:xfrm>
          <a:prstGeom prst="rect">
            <a:avLst/>
          </a:prstGeom>
        </p:spPr>
      </p:pic>
    </p:spTree>
    <p:extLst>
      <p:ext uri="{BB962C8B-B14F-4D97-AF65-F5344CB8AC3E}">
        <p14:creationId xmlns:p14="http://schemas.microsoft.com/office/powerpoint/2010/main" val="3685606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444765" cy="1133341"/>
          </a:xfrm>
        </p:spPr>
        <p:txBody>
          <a:bodyPr anchor="ctr"/>
          <a:lstStyle/>
          <a:p>
            <a:pPr algn="ctr"/>
            <a:r>
              <a:rPr lang="en-US" sz="4400" b="1" dirty="0" smtClean="0">
                <a:solidFill>
                  <a:schemeClr val="bg1"/>
                </a:solidFill>
              </a:rPr>
              <a:t>Transmitter Part of Dustbin</a:t>
            </a:r>
            <a:endParaRPr lang="en-US" sz="4400" b="1" dirty="0">
              <a:solidFill>
                <a:schemeClr val="bg1"/>
              </a:solidFill>
            </a:endParaRPr>
          </a:p>
        </p:txBody>
      </p:sp>
      <p:sp>
        <p:nvSpPr>
          <p:cNvPr id="3" name="Content Placeholder 2"/>
          <p:cNvSpPr>
            <a:spLocks noGrp="1"/>
          </p:cNvSpPr>
          <p:nvPr>
            <p:ph idx="1"/>
          </p:nvPr>
        </p:nvSpPr>
        <p:spPr>
          <a:xfrm>
            <a:off x="154547" y="1275008"/>
            <a:ext cx="6516709" cy="5396248"/>
          </a:xfrm>
        </p:spPr>
        <p:txBody>
          <a:bodyPr/>
          <a:lstStyle/>
          <a:p>
            <a:pPr marL="0" indent="0">
              <a:lnSpc>
                <a:spcPct val="150000"/>
              </a:lnSpc>
              <a:buNone/>
            </a:pPr>
            <a:r>
              <a:rPr lang="en-GB" dirty="0">
                <a:solidFill>
                  <a:schemeClr val="bg1"/>
                </a:solidFill>
              </a:rPr>
              <a:t>Level detector consists of IR sensors which is used to detect the level of the garbage in the dustbin. The output of level detector is given to microcontroller. Four IR sensors are used to indicate the different levels of the amount of the garbage collected in the dustbin which is placed in public area. When the dustbin is filled up to the highest level, the output of fourth IR receiver becomes active low. This output is given to microcontroller to send the message to the Control </a:t>
            </a:r>
            <a:r>
              <a:rPr lang="en-GB" dirty="0" smtClean="0">
                <a:solidFill>
                  <a:schemeClr val="bg1"/>
                </a:solidFill>
              </a:rPr>
              <a:t>room.</a:t>
            </a:r>
            <a:endParaRPr lang="en-US" dirty="0">
              <a:solidFill>
                <a:schemeClr val="bg1"/>
              </a:solidFill>
            </a:endParaRPr>
          </a:p>
        </p:txBody>
      </p:sp>
      <p:pic>
        <p:nvPicPr>
          <p:cNvPr id="4" name="Picture 3"/>
          <p:cNvPicPr>
            <a:picLocks noChangeAspect="1"/>
          </p:cNvPicPr>
          <p:nvPr/>
        </p:nvPicPr>
        <p:blipFill>
          <a:blip r:embed="rId2"/>
          <a:stretch>
            <a:fillRect/>
          </a:stretch>
        </p:blipFill>
        <p:spPr>
          <a:xfrm>
            <a:off x="6780596" y="2202286"/>
            <a:ext cx="5307743" cy="2846231"/>
          </a:xfrm>
          <a:prstGeom prst="rect">
            <a:avLst/>
          </a:prstGeom>
        </p:spPr>
      </p:pic>
    </p:spTree>
    <p:extLst>
      <p:ext uri="{BB962C8B-B14F-4D97-AF65-F5344CB8AC3E}">
        <p14:creationId xmlns:p14="http://schemas.microsoft.com/office/powerpoint/2010/main" val="2494032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419007" cy="1133341"/>
          </a:xfrm>
        </p:spPr>
        <p:txBody>
          <a:bodyPr anchor="ctr"/>
          <a:lstStyle/>
          <a:p>
            <a:pPr algn="ctr"/>
            <a:r>
              <a:rPr lang="en-US" b="1" dirty="0">
                <a:solidFill>
                  <a:schemeClr val="bg1"/>
                </a:solidFill>
              </a:rPr>
              <a:t>Reception Part to Dustbin</a:t>
            </a:r>
          </a:p>
        </p:txBody>
      </p:sp>
      <p:sp>
        <p:nvSpPr>
          <p:cNvPr id="3" name="Content Placeholder 2"/>
          <p:cNvSpPr>
            <a:spLocks noGrp="1"/>
          </p:cNvSpPr>
          <p:nvPr>
            <p:ph idx="1"/>
          </p:nvPr>
        </p:nvSpPr>
        <p:spPr>
          <a:xfrm>
            <a:off x="128789" y="1275008"/>
            <a:ext cx="11809926" cy="2807595"/>
          </a:xfrm>
        </p:spPr>
        <p:txBody>
          <a:bodyPr>
            <a:normAutofit lnSpcReduction="10000"/>
          </a:bodyPr>
          <a:lstStyle/>
          <a:p>
            <a:pPr marL="0" indent="0">
              <a:lnSpc>
                <a:spcPct val="150000"/>
              </a:lnSpc>
              <a:buNone/>
            </a:pPr>
            <a:r>
              <a:rPr lang="en-GB" dirty="0">
                <a:solidFill>
                  <a:schemeClr val="bg1"/>
                </a:solidFill>
              </a:rPr>
              <a:t>At receiver, control room is present where all the activities are managing. The number of the control room is depending on the dustbins present in the area. The person sitting in the control room monitors the entire system. A GSM Module is connected to the computer of the control room through microcontroller. The entire system is monitor by the person sitting in the control room. The same GSM Module is used to send the message to the contractor for cleaning the dustbin. </a:t>
            </a:r>
            <a:endParaRPr lang="en-US" dirty="0">
              <a:solidFill>
                <a:schemeClr val="bg1"/>
              </a:solidFill>
            </a:endParaRPr>
          </a:p>
        </p:txBody>
      </p:sp>
      <p:pic>
        <p:nvPicPr>
          <p:cNvPr id="4" name="Picture 3"/>
          <p:cNvPicPr>
            <a:picLocks noChangeAspect="1"/>
          </p:cNvPicPr>
          <p:nvPr/>
        </p:nvPicPr>
        <p:blipFill>
          <a:blip r:embed="rId2"/>
          <a:stretch>
            <a:fillRect/>
          </a:stretch>
        </p:blipFill>
        <p:spPr>
          <a:xfrm>
            <a:off x="2582698" y="3831465"/>
            <a:ext cx="6902107" cy="2923504"/>
          </a:xfrm>
          <a:prstGeom prst="rect">
            <a:avLst/>
          </a:prstGeom>
        </p:spPr>
      </p:pic>
    </p:spTree>
    <p:extLst>
      <p:ext uri="{BB962C8B-B14F-4D97-AF65-F5344CB8AC3E}">
        <p14:creationId xmlns:p14="http://schemas.microsoft.com/office/powerpoint/2010/main" val="3200763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docProps/app.xml><?xml version="1.0" encoding="utf-8"?>
<Properties xmlns="http://schemas.openxmlformats.org/officeDocument/2006/extended-properties" xmlns:vt="http://schemas.openxmlformats.org/officeDocument/2006/docPropsVTypes">
  <Template>Ion</Template>
  <TotalTime>80</TotalTime>
  <Words>917</Words>
  <Application>Microsoft Office PowerPoint</Application>
  <PresentationFormat>Widescreen</PresentationFormat>
  <Paragraphs>40</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Century Gothic</vt:lpstr>
      <vt:lpstr>Wingdings</vt:lpstr>
      <vt:lpstr>Wingdings 3</vt:lpstr>
      <vt:lpstr>Ion</vt:lpstr>
      <vt:lpstr>Smart Dustbin using &amp; Arduino Uno Ultrasonic Sensor</vt:lpstr>
      <vt:lpstr>Introduction</vt:lpstr>
      <vt:lpstr>Problem Description</vt:lpstr>
      <vt:lpstr>Components Used</vt:lpstr>
      <vt:lpstr>PowerPoint Presentation</vt:lpstr>
      <vt:lpstr>PowerPoint Presentation</vt:lpstr>
      <vt:lpstr>Flow Chart of Working Principle</vt:lpstr>
      <vt:lpstr>Transmitter Part of Dustbin</vt:lpstr>
      <vt:lpstr>Reception Part to Dustbin</vt:lpstr>
      <vt:lpstr>Test Results</vt:lpstr>
      <vt:lpstr>Future Enhancements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Dustbin using Arduino Uno Ultrasonic Sensor</dc:title>
  <dc:creator>Vasudev Gupta</dc:creator>
  <cp:lastModifiedBy>Vasudev Gupta</cp:lastModifiedBy>
  <cp:revision>9</cp:revision>
  <dcterms:created xsi:type="dcterms:W3CDTF">2020-06-05T19:25:26Z</dcterms:created>
  <dcterms:modified xsi:type="dcterms:W3CDTF">2020-06-05T20:45:28Z</dcterms:modified>
</cp:coreProperties>
</file>

<file path=docProps/thumbnail.jpeg>
</file>